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86"/>
    <p:restoredTop sz="94200"/>
  </p:normalViewPr>
  <p:slideViewPr>
    <p:cSldViewPr snapToGrid="0" snapToObjects="1">
      <p:cViewPr>
        <p:scale>
          <a:sx n="83" d="100"/>
          <a:sy n="83" d="100"/>
        </p:scale>
        <p:origin x="472"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26F53-D569-CA4A-80EA-E14A7828A942}" type="datetimeFigureOut">
              <a:rPr lang="en-US" smtClean="0"/>
              <a:t>10/8/18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61F31D-4D57-F345-9B43-DA8382A23939}" type="slidenum">
              <a:rPr lang="en-US" smtClean="0"/>
              <a:t>‹#›</a:t>
            </a:fld>
            <a:endParaRPr lang="en-US"/>
          </a:p>
        </p:txBody>
      </p:sp>
    </p:spTree>
    <p:extLst>
      <p:ext uri="{BB962C8B-B14F-4D97-AF65-F5344CB8AC3E}">
        <p14:creationId xmlns:p14="http://schemas.microsoft.com/office/powerpoint/2010/main" val="788964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1F31D-4D57-F345-9B43-DA8382A23939}" type="slidenum">
              <a:rPr lang="en-US" smtClean="0"/>
              <a:t>1</a:t>
            </a:fld>
            <a:endParaRPr lang="en-US"/>
          </a:p>
        </p:txBody>
      </p:sp>
    </p:spTree>
    <p:extLst>
      <p:ext uri="{BB962C8B-B14F-4D97-AF65-F5344CB8AC3E}">
        <p14:creationId xmlns:p14="http://schemas.microsoft.com/office/powerpoint/2010/main" val="1566684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861F31D-4D57-F345-9B43-DA8382A23939}" type="slidenum">
              <a:rPr lang="en-US" smtClean="0"/>
              <a:t>3</a:t>
            </a:fld>
            <a:endParaRPr lang="en-US"/>
          </a:p>
        </p:txBody>
      </p:sp>
    </p:spTree>
    <p:extLst>
      <p:ext uri="{BB962C8B-B14F-4D97-AF65-F5344CB8AC3E}">
        <p14:creationId xmlns:p14="http://schemas.microsoft.com/office/powerpoint/2010/main" val="1933149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1F31D-4D57-F345-9B43-DA8382A23939}" type="slidenum">
              <a:rPr lang="en-US" smtClean="0"/>
              <a:t>4</a:t>
            </a:fld>
            <a:endParaRPr lang="en-US"/>
          </a:p>
        </p:txBody>
      </p:sp>
    </p:spTree>
    <p:extLst>
      <p:ext uri="{BB962C8B-B14F-4D97-AF65-F5344CB8AC3E}">
        <p14:creationId xmlns:p14="http://schemas.microsoft.com/office/powerpoint/2010/main" val="2079596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10/8/18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10/8/18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PH sensor </a:t>
            </a:r>
            <a:r>
              <a:rPr lang="en-US" dirty="0" smtClean="0"/>
              <a:t>PROPOSAL	</a:t>
            </a:r>
            <a:endParaRPr lang="en-US" dirty="0"/>
          </a:p>
        </p:txBody>
      </p:sp>
      <p:sp>
        <p:nvSpPr>
          <p:cNvPr id="3" name="Subtitle 2"/>
          <p:cNvSpPr>
            <a:spLocks noGrp="1"/>
          </p:cNvSpPr>
          <p:nvPr>
            <p:ph type="subTitle" idx="1"/>
          </p:nvPr>
        </p:nvSpPr>
        <p:spPr/>
        <p:txBody>
          <a:bodyPr/>
          <a:lstStyle/>
          <a:p>
            <a:r>
              <a:rPr lang="en-US" dirty="0" smtClean="0"/>
              <a:t>BY Kirstin thompson</a:t>
            </a:r>
            <a:endParaRPr lang="en-US" dirty="0"/>
          </a:p>
        </p:txBody>
      </p:sp>
    </p:spTree>
    <p:extLst>
      <p:ext uri="{BB962C8B-B14F-4D97-AF65-F5344CB8AC3E}">
        <p14:creationId xmlns:p14="http://schemas.microsoft.com/office/powerpoint/2010/main" val="1890001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98010"/>
          </a:xfrm>
        </p:spPr>
        <p:txBody>
          <a:bodyPr/>
          <a:lstStyle/>
          <a:p>
            <a:pPr algn="ctr"/>
            <a:r>
              <a:rPr lang="en-US" dirty="0" smtClean="0"/>
              <a:t>The focus</a:t>
            </a:r>
            <a:endParaRPr lang="en-US" dirty="0"/>
          </a:p>
        </p:txBody>
      </p:sp>
      <p:sp>
        <p:nvSpPr>
          <p:cNvPr id="3" name="Content Placeholder 2"/>
          <p:cNvSpPr>
            <a:spLocks noGrp="1"/>
          </p:cNvSpPr>
          <p:nvPr>
            <p:ph idx="1"/>
          </p:nvPr>
        </p:nvSpPr>
        <p:spPr>
          <a:xfrm>
            <a:off x="615761" y="1616528"/>
            <a:ext cx="5968508" cy="4718957"/>
          </a:xfrm>
        </p:spPr>
        <p:txBody>
          <a:bodyPr>
            <a:normAutofit fontScale="92500" lnSpcReduction="10000"/>
          </a:bodyPr>
          <a:lstStyle/>
          <a:p>
            <a:r>
              <a:rPr lang="en-US" b="1" dirty="0" smtClean="0"/>
              <a:t>Goal: </a:t>
            </a:r>
            <a:r>
              <a:rPr lang="en-US" dirty="0" smtClean="0"/>
              <a:t>collect </a:t>
            </a:r>
            <a:r>
              <a:rPr lang="en-US" dirty="0"/>
              <a:t>pH measurements in three locations in and around He’eia fishpond in order to understand the </a:t>
            </a:r>
            <a:r>
              <a:rPr lang="en-US" dirty="0" smtClean="0"/>
              <a:t>changes </a:t>
            </a:r>
            <a:r>
              <a:rPr lang="en-US" dirty="0"/>
              <a:t>in pH </a:t>
            </a:r>
            <a:r>
              <a:rPr lang="en-US" dirty="0" smtClean="0"/>
              <a:t>as water cycles </a:t>
            </a:r>
            <a:r>
              <a:rPr lang="en-US" dirty="0"/>
              <a:t>through the pond. </a:t>
            </a:r>
            <a:endParaRPr lang="en-US" dirty="0" smtClean="0"/>
          </a:p>
          <a:p>
            <a:r>
              <a:rPr lang="en-US" b="1" dirty="0" smtClean="0"/>
              <a:t>Location</a:t>
            </a:r>
            <a:r>
              <a:rPr lang="en-US" dirty="0" smtClean="0"/>
              <a:t>:  </a:t>
            </a:r>
            <a:r>
              <a:rPr lang="en-US" dirty="0"/>
              <a:t>He’eia fishpond </a:t>
            </a:r>
            <a:r>
              <a:rPr lang="en-US" dirty="0" smtClean="0"/>
              <a:t>is </a:t>
            </a:r>
            <a:r>
              <a:rPr lang="en-US" dirty="0"/>
              <a:t>a walled (</a:t>
            </a:r>
            <a:r>
              <a:rPr lang="en-US" dirty="0" err="1"/>
              <a:t>Kuapa</a:t>
            </a:r>
            <a:r>
              <a:rPr lang="en-US" dirty="0"/>
              <a:t>) style fishpond with </a:t>
            </a:r>
            <a:r>
              <a:rPr lang="en-US" dirty="0" smtClean="0"/>
              <a:t>88 acres of brackish water. </a:t>
            </a:r>
          </a:p>
          <a:p>
            <a:pPr lvl="1"/>
            <a:r>
              <a:rPr lang="en-US" dirty="0"/>
              <a:t>F</a:t>
            </a:r>
            <a:r>
              <a:rPr lang="en-US" dirty="0" smtClean="0"/>
              <a:t>reshwater : three </a:t>
            </a:r>
            <a:r>
              <a:rPr lang="en-US" dirty="0" err="1"/>
              <a:t>Makaha</a:t>
            </a:r>
            <a:r>
              <a:rPr lang="en-US" dirty="0"/>
              <a:t> connected to He’eia Stream. </a:t>
            </a:r>
            <a:endParaRPr lang="en-US" dirty="0" smtClean="0"/>
          </a:p>
          <a:p>
            <a:pPr lvl="1"/>
            <a:r>
              <a:rPr lang="en-US" dirty="0" smtClean="0"/>
              <a:t>Saltwater: three </a:t>
            </a:r>
            <a:r>
              <a:rPr lang="en-US" dirty="0" err="1" smtClean="0"/>
              <a:t>Makaha</a:t>
            </a:r>
            <a:r>
              <a:rPr lang="en-US" dirty="0" smtClean="0"/>
              <a:t> along </a:t>
            </a:r>
            <a:r>
              <a:rPr lang="en-US" dirty="0"/>
              <a:t>the seaward edge of the pond </a:t>
            </a:r>
            <a:r>
              <a:rPr lang="en-US" dirty="0" smtClean="0"/>
              <a:t>connected </a:t>
            </a:r>
            <a:r>
              <a:rPr lang="en-US" dirty="0"/>
              <a:t>directly to the ocean. </a:t>
            </a:r>
            <a:endParaRPr lang="en-US" dirty="0" smtClean="0"/>
          </a:p>
          <a:p>
            <a:pPr lvl="1"/>
            <a:r>
              <a:rPr lang="en-US" dirty="0"/>
              <a:t>B</a:t>
            </a:r>
            <a:r>
              <a:rPr lang="en-US" dirty="0" smtClean="0"/>
              <a:t>ordered </a:t>
            </a:r>
            <a:r>
              <a:rPr lang="en-US" dirty="0"/>
              <a:t>by the </a:t>
            </a:r>
            <a:r>
              <a:rPr lang="en-US" dirty="0" err="1"/>
              <a:t>Malauka</a:t>
            </a:r>
            <a:r>
              <a:rPr lang="en-US" dirty="0"/>
              <a:t> reef which extends out to </a:t>
            </a:r>
            <a:r>
              <a:rPr lang="en-US" dirty="0" err="1"/>
              <a:t>Kane’oha</a:t>
            </a:r>
            <a:r>
              <a:rPr lang="en-US" dirty="0"/>
              <a:t> Bay.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4269" y="2097088"/>
            <a:ext cx="4780417" cy="3195000"/>
          </a:xfrm>
          <a:prstGeom prst="rect">
            <a:avLst/>
          </a:prstGeom>
        </p:spPr>
      </p:pic>
      <p:sp>
        <p:nvSpPr>
          <p:cNvPr id="5" name="TextBox 4"/>
          <p:cNvSpPr txBox="1"/>
          <p:nvPr/>
        </p:nvSpPr>
        <p:spPr>
          <a:xfrm>
            <a:off x="7738083" y="5587982"/>
            <a:ext cx="4029559" cy="369332"/>
          </a:xfrm>
          <a:prstGeom prst="rect">
            <a:avLst/>
          </a:prstGeom>
          <a:noFill/>
        </p:spPr>
        <p:txBody>
          <a:bodyPr wrap="square" rtlCol="0">
            <a:spAutoFit/>
          </a:bodyPr>
          <a:lstStyle/>
          <a:p>
            <a:r>
              <a:rPr lang="en-US" dirty="0" smtClean="0"/>
              <a:t>pH in He’eia Fish Pond</a:t>
            </a:r>
            <a:endParaRPr lang="en-US" dirty="0"/>
          </a:p>
        </p:txBody>
      </p:sp>
    </p:spTree>
    <p:extLst>
      <p:ext uri="{BB962C8B-B14F-4D97-AF65-F5344CB8AC3E}">
        <p14:creationId xmlns:p14="http://schemas.microsoft.com/office/powerpoint/2010/main" val="62055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0397" y="942692"/>
            <a:ext cx="10337574" cy="3559394"/>
          </a:xfrm>
        </p:spPr>
        <p:txBody>
          <a:bodyPr>
            <a:normAutofit fontScale="92500" lnSpcReduction="10000"/>
          </a:bodyPr>
          <a:lstStyle/>
          <a:p>
            <a:r>
              <a:rPr lang="en-US" dirty="0" smtClean="0"/>
              <a:t>Spatial Sampling Regime: Measurements </a:t>
            </a:r>
            <a:r>
              <a:rPr lang="en-US" smtClean="0"/>
              <a:t>taken 1</a:t>
            </a:r>
            <a:r>
              <a:rPr lang="en-US" dirty="0"/>
              <a:t>) In He’eia Stream, a predetermined number of meters upstream from the </a:t>
            </a:r>
            <a:r>
              <a:rPr lang="en-US" dirty="0" err="1"/>
              <a:t>Makaha</a:t>
            </a:r>
            <a:r>
              <a:rPr lang="en-US" dirty="0"/>
              <a:t> openings, 2) A location inside the pond along the interior of the portion of the wall bordering the ocean, and 3) a location outside the pond along the exterior of the wall. </a:t>
            </a:r>
            <a:endParaRPr lang="en-US" dirty="0" smtClean="0"/>
          </a:p>
          <a:p>
            <a:r>
              <a:rPr lang="en-US" dirty="0"/>
              <a:t>The duration and longevity of the sampling is dependent upon the stability of the pH sensor to maintain accurate readings over long periods of time. Higher cost sensors are more stable however use of low cost pH sensors are more feasible with the given budget, could contribute to improved development of affordable sensors, and can be replicated at other sites at low cost.</a:t>
            </a:r>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56" y="4502086"/>
            <a:ext cx="3804557" cy="2140063"/>
          </a:xfrm>
          <a:prstGeom prst="rect">
            <a:avLst/>
          </a:prstGeom>
        </p:spPr>
      </p:pic>
      <p:sp>
        <p:nvSpPr>
          <p:cNvPr id="7" name="Title 1"/>
          <p:cNvSpPr txBox="1">
            <a:spLocks/>
          </p:cNvSpPr>
          <p:nvPr/>
        </p:nvSpPr>
        <p:spPr>
          <a:xfrm>
            <a:off x="3535134" y="252798"/>
            <a:ext cx="8888186" cy="106566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smtClean="0"/>
              <a:t>The sampling regime</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9184" y="4426174"/>
            <a:ext cx="3911487" cy="2291887"/>
          </a:xfrm>
          <a:prstGeom prst="rect">
            <a:avLst/>
          </a:prstGeom>
        </p:spPr>
      </p:pic>
    </p:spTree>
    <p:extLst>
      <p:ext uri="{BB962C8B-B14F-4D97-AF65-F5344CB8AC3E}">
        <p14:creationId xmlns:p14="http://schemas.microsoft.com/office/powerpoint/2010/main" val="1434009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3842" y="288765"/>
            <a:ext cx="9905998" cy="1478570"/>
          </a:xfrm>
        </p:spPr>
        <p:txBody>
          <a:bodyPr/>
          <a:lstStyle/>
          <a:p>
            <a:r>
              <a:rPr lang="en-US" dirty="0" smtClean="0"/>
              <a:t>The components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8880" y="1866024"/>
            <a:ext cx="3168086" cy="203954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4320" y="3450062"/>
            <a:ext cx="4259625" cy="313906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880" y="4439475"/>
            <a:ext cx="3006433" cy="221554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0777" y="652932"/>
            <a:ext cx="3186710" cy="2348394"/>
          </a:xfrm>
          <a:prstGeom prst="rect">
            <a:avLst/>
          </a:prstGeom>
        </p:spPr>
      </p:pic>
      <p:sp>
        <p:nvSpPr>
          <p:cNvPr id="8" name="TextBox 7"/>
          <p:cNvSpPr txBox="1"/>
          <p:nvPr/>
        </p:nvSpPr>
        <p:spPr>
          <a:xfrm>
            <a:off x="4213448" y="2034290"/>
            <a:ext cx="3975651" cy="2831544"/>
          </a:xfrm>
          <a:prstGeom prst="rect">
            <a:avLst/>
          </a:prstGeom>
          <a:noFill/>
        </p:spPr>
        <p:txBody>
          <a:bodyPr wrap="square" rtlCol="0">
            <a:spAutoFit/>
          </a:bodyPr>
          <a:lstStyle/>
          <a:p>
            <a:r>
              <a:rPr lang="en-US" sz="2000" dirty="0" err="1" smtClean="0"/>
              <a:t>Rasberry</a:t>
            </a:r>
            <a:r>
              <a:rPr lang="en-US" sz="2000" dirty="0" smtClean="0"/>
              <a:t> Pi (Provided)</a:t>
            </a:r>
          </a:p>
          <a:p>
            <a:r>
              <a:rPr lang="en-US" sz="2000" dirty="0" smtClean="0"/>
              <a:t>pH Probe ($75) Atlas Scientific</a:t>
            </a:r>
          </a:p>
          <a:p>
            <a:r>
              <a:rPr lang="en-US" sz="2000" dirty="0" smtClean="0"/>
              <a:t>EZO pH Circuit ($40) Atlas Scientific</a:t>
            </a:r>
          </a:p>
          <a:p>
            <a:r>
              <a:rPr lang="en-US" sz="2000" dirty="0" smtClean="0"/>
              <a:t>EZO inline Voltage Isolator ($26)</a:t>
            </a:r>
          </a:p>
          <a:p>
            <a:r>
              <a:rPr lang="en-US" sz="2000" dirty="0" smtClean="0"/>
              <a:t>Batteries</a:t>
            </a:r>
          </a:p>
          <a:p>
            <a:endParaRPr lang="en-US" sz="2000" dirty="0"/>
          </a:p>
          <a:p>
            <a:endParaRPr lang="en-US" sz="2000" dirty="0" smtClean="0"/>
          </a:p>
          <a:p>
            <a:r>
              <a:rPr lang="en-US" sz="2000" dirty="0" smtClean="0"/>
              <a:t>Rough Estimate: </a:t>
            </a:r>
            <a:r>
              <a:rPr lang="en-US" sz="2000" smtClean="0"/>
              <a:t>$</a:t>
            </a:r>
            <a:r>
              <a:rPr lang="en-US" sz="2000" smtClean="0"/>
              <a:t>150</a:t>
            </a:r>
            <a:endParaRPr lang="en-US" sz="2000" dirty="0" smtClean="0"/>
          </a:p>
          <a:p>
            <a:endParaRPr lang="en-US" dirty="0"/>
          </a:p>
        </p:txBody>
      </p:sp>
    </p:spTree>
    <p:extLst>
      <p:ext uri="{BB962C8B-B14F-4D97-AF65-F5344CB8AC3E}">
        <p14:creationId xmlns:p14="http://schemas.microsoft.com/office/powerpoint/2010/main" val="189839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3372" y="312704"/>
            <a:ext cx="9905998" cy="1478570"/>
          </a:xfrm>
        </p:spPr>
        <p:txBody>
          <a:bodyPr/>
          <a:lstStyle/>
          <a:p>
            <a:r>
              <a:rPr lang="en-US" dirty="0" smtClean="0"/>
              <a:t>The Potential impact</a:t>
            </a:r>
            <a:endParaRPr lang="en-US" dirty="0"/>
          </a:p>
        </p:txBody>
      </p:sp>
      <p:sp>
        <p:nvSpPr>
          <p:cNvPr id="3" name="Content Placeholder 2"/>
          <p:cNvSpPr>
            <a:spLocks noGrp="1"/>
          </p:cNvSpPr>
          <p:nvPr>
            <p:ph idx="1"/>
          </p:nvPr>
        </p:nvSpPr>
        <p:spPr>
          <a:xfrm>
            <a:off x="1187906" y="1457454"/>
            <a:ext cx="5520645" cy="5301027"/>
          </a:xfrm>
        </p:spPr>
        <p:txBody>
          <a:bodyPr>
            <a:normAutofit fontScale="85000" lnSpcReduction="10000"/>
          </a:bodyPr>
          <a:lstStyle/>
          <a:p>
            <a:r>
              <a:rPr lang="en-US" dirty="0" smtClean="0"/>
              <a:t>Lead to more </a:t>
            </a:r>
            <a:r>
              <a:rPr lang="en-US" dirty="0"/>
              <a:t>informed environmental management and aquaculture decisions at He’eia and elsewhere. </a:t>
            </a:r>
            <a:endParaRPr lang="en-US" dirty="0" smtClean="0"/>
          </a:p>
          <a:p>
            <a:r>
              <a:rPr lang="en-US" dirty="0" smtClean="0"/>
              <a:t>Acidification </a:t>
            </a:r>
            <a:r>
              <a:rPr lang="en-US" dirty="0"/>
              <a:t>of the water within the pond could affect productivity of various species being cultivated </a:t>
            </a:r>
            <a:endParaRPr lang="en-US" dirty="0" smtClean="0"/>
          </a:p>
          <a:p>
            <a:pPr lvl="1"/>
            <a:r>
              <a:rPr lang="en-US" dirty="0" smtClean="0"/>
              <a:t>Limu </a:t>
            </a:r>
            <a:r>
              <a:rPr lang="en-US" dirty="0"/>
              <a:t>((G. </a:t>
            </a:r>
            <a:r>
              <a:rPr lang="en-US" dirty="0" err="1"/>
              <a:t>salicornia</a:t>
            </a:r>
            <a:r>
              <a:rPr lang="en-US" dirty="0"/>
              <a:t>/Gorilla </a:t>
            </a:r>
            <a:r>
              <a:rPr lang="en-US" dirty="0" err="1"/>
              <a:t>Ogo</a:t>
            </a:r>
            <a:r>
              <a:rPr lang="en-US" dirty="0"/>
              <a:t>)</a:t>
            </a:r>
          </a:p>
          <a:p>
            <a:pPr lvl="1"/>
            <a:r>
              <a:rPr lang="en-US" dirty="0" err="1"/>
              <a:t>Moi</a:t>
            </a:r>
            <a:r>
              <a:rPr lang="en-US" dirty="0"/>
              <a:t> (Pacific Threadfin</a:t>
            </a:r>
          </a:p>
          <a:p>
            <a:pPr lvl="1"/>
            <a:r>
              <a:rPr lang="en-US" dirty="0"/>
              <a:t>Other fish in pond: ‘</a:t>
            </a:r>
            <a:r>
              <a:rPr lang="en-US" dirty="0" err="1"/>
              <a:t>ama’ama</a:t>
            </a:r>
            <a:r>
              <a:rPr lang="en-US" dirty="0"/>
              <a:t>, </a:t>
            </a:r>
            <a:r>
              <a:rPr lang="en-US" dirty="0" err="1"/>
              <a:t>awa</a:t>
            </a:r>
            <a:r>
              <a:rPr lang="en-US" dirty="0"/>
              <a:t>, </a:t>
            </a:r>
            <a:r>
              <a:rPr lang="en-US" dirty="0" err="1"/>
              <a:t>pualu</a:t>
            </a:r>
            <a:r>
              <a:rPr lang="en-US" dirty="0"/>
              <a:t>, </a:t>
            </a:r>
            <a:r>
              <a:rPr lang="en-US" dirty="0" err="1"/>
              <a:t>palani</a:t>
            </a:r>
            <a:r>
              <a:rPr lang="en-US" dirty="0"/>
              <a:t>, </a:t>
            </a:r>
            <a:r>
              <a:rPr lang="en-US" dirty="0" err="1"/>
              <a:t>aholehole</a:t>
            </a:r>
            <a:r>
              <a:rPr lang="en-US" dirty="0"/>
              <a:t>, </a:t>
            </a:r>
            <a:r>
              <a:rPr lang="en-US" dirty="0" err="1"/>
              <a:t>kokala</a:t>
            </a:r>
            <a:r>
              <a:rPr lang="en-US" dirty="0"/>
              <a:t>, </a:t>
            </a:r>
            <a:r>
              <a:rPr lang="en-US" dirty="0" err="1"/>
              <a:t>kākū</a:t>
            </a:r>
            <a:r>
              <a:rPr lang="en-US" dirty="0"/>
              <a:t>, and </a:t>
            </a:r>
            <a:r>
              <a:rPr lang="en-US" dirty="0" err="1" smtClean="0"/>
              <a:t>papio</a:t>
            </a:r>
            <a:endParaRPr lang="en-US" dirty="0" smtClean="0"/>
          </a:p>
          <a:p>
            <a:pPr lvl="1"/>
            <a:r>
              <a:rPr lang="en-US" dirty="0" smtClean="0"/>
              <a:t>Potential for oyster cultivation</a:t>
            </a:r>
          </a:p>
          <a:p>
            <a:r>
              <a:rPr lang="en-US" dirty="0" smtClean="0"/>
              <a:t>Effects on the </a:t>
            </a:r>
            <a:r>
              <a:rPr lang="en-US" dirty="0"/>
              <a:t>surrounding </a:t>
            </a:r>
            <a:r>
              <a:rPr lang="en-US" dirty="0" smtClean="0"/>
              <a:t>reef: </a:t>
            </a:r>
            <a:r>
              <a:rPr lang="en-US" dirty="0"/>
              <a:t>c</a:t>
            </a:r>
            <a:r>
              <a:rPr lang="en-US" dirty="0" smtClean="0"/>
              <a:t>oral </a:t>
            </a:r>
            <a:r>
              <a:rPr lang="en-US" dirty="0"/>
              <a:t>is sensitive to ocean acidification and might be affected by </a:t>
            </a:r>
            <a:r>
              <a:rPr lang="en-US" dirty="0" smtClean="0"/>
              <a:t>the water being deposited from the pond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698" y="1051989"/>
            <a:ext cx="3460072" cy="209019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4698" y="3823405"/>
            <a:ext cx="3460072" cy="2313923"/>
          </a:xfrm>
          <a:prstGeom prst="rect">
            <a:avLst/>
          </a:prstGeom>
        </p:spPr>
      </p:pic>
    </p:spTree>
    <p:extLst>
      <p:ext uri="{BB962C8B-B14F-4D97-AF65-F5344CB8AC3E}">
        <p14:creationId xmlns:p14="http://schemas.microsoft.com/office/powerpoint/2010/main" val="16124538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302</TotalTime>
  <Words>357</Words>
  <Application>Microsoft Macintosh PowerPoint</Application>
  <PresentationFormat>Widescreen</PresentationFormat>
  <Paragraphs>32</Paragraphs>
  <Slides>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Calibri</vt:lpstr>
      <vt:lpstr>Trebuchet MS</vt:lpstr>
      <vt:lpstr>Tw Cen MT</vt:lpstr>
      <vt:lpstr>Arial</vt:lpstr>
      <vt:lpstr>Circuit</vt:lpstr>
      <vt:lpstr>PH sensor PROPOSAL </vt:lpstr>
      <vt:lpstr>The focus</vt:lpstr>
      <vt:lpstr>PowerPoint Presentation</vt:lpstr>
      <vt:lpstr>The components</vt:lpstr>
      <vt:lpstr>The Potential impact</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 sensor PROPOSAL </dc:title>
  <dc:creator>kirstin thompson</dc:creator>
  <cp:lastModifiedBy>kirstin thompson</cp:lastModifiedBy>
  <cp:revision>25</cp:revision>
  <dcterms:created xsi:type="dcterms:W3CDTF">2018-10-08T09:07:20Z</dcterms:created>
  <dcterms:modified xsi:type="dcterms:W3CDTF">2018-10-08T21:55:24Z</dcterms:modified>
</cp:coreProperties>
</file>